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</p:sldIdLst>
  <p:sldSz cy="5143500" cx="9144000"/>
  <p:notesSz cx="6858000" cy="9144000"/>
  <p:embeddedFontLst>
    <p:embeddedFont>
      <p:font typeface="Poppins"/>
      <p:regular r:id="rId43"/>
      <p:bold r:id="rId44"/>
      <p:italic r:id="rId45"/>
      <p:boldItalic r:id="rId46"/>
    </p:embeddedFont>
    <p:embeddedFont>
      <p:font typeface="Noto Sans TC"/>
      <p:regular r:id="rId47"/>
      <p:bold r:id="rId48"/>
    </p:embeddedFont>
    <p:embeddedFont>
      <p:font typeface="Roboto Mono"/>
      <p:regular r:id="rId49"/>
      <p:bold r:id="rId50"/>
      <p:italic r:id="rId51"/>
      <p:boldItalic r:id="rId5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font" Target="fonts/Poppins-bold.fntdata"/><Relationship Id="rId43" Type="http://schemas.openxmlformats.org/officeDocument/2006/relationships/font" Target="fonts/Poppins-regular.fntdata"/><Relationship Id="rId46" Type="http://schemas.openxmlformats.org/officeDocument/2006/relationships/font" Target="fonts/Poppins-boldItalic.fntdata"/><Relationship Id="rId45" Type="http://schemas.openxmlformats.org/officeDocument/2006/relationships/font" Target="fonts/Poppins-italic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48" Type="http://schemas.openxmlformats.org/officeDocument/2006/relationships/font" Target="fonts/NotoSansTC-bold.fntdata"/><Relationship Id="rId47" Type="http://schemas.openxmlformats.org/officeDocument/2006/relationships/font" Target="fonts/NotoSansTC-regular.fntdata"/><Relationship Id="rId49" Type="http://schemas.openxmlformats.org/officeDocument/2006/relationships/font" Target="fonts/RobotoMon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font" Target="fonts/RobotoMono-italic.fntdata"/><Relationship Id="rId50" Type="http://schemas.openxmlformats.org/officeDocument/2006/relationships/font" Target="fonts/RobotoMono-bold.fntdata"/><Relationship Id="rId52" Type="http://schemas.openxmlformats.org/officeDocument/2006/relationships/font" Target="fonts/RobotoMono-boldItalic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c6cfd9f014_2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c6cfd9f014_2_7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c6cfd9f014_0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g3c6cfd9f014_0_15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3c6cfd9f014_0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4" name="Google Shape;204;g3c6cfd9f014_0_17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c6cfd9f014_0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3c6cfd9f014_0_19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3c6cfd9f014_0_2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g3c6cfd9f014_0_213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c6cfd9f014_0_2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3c6cfd9f014_0_23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3c6cfd9f014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g3c6cfd9f014_0_24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c6cfd9f014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8" name="Google Shape;248;g3c6cfd9f014_0_25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3c6cfd9f014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g3c6cfd9f014_0_271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g3c6cfd9f014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5" name="Google Shape;265;g3c6cfd9f014_0_28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c6cfd9f014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3" name="Google Shape;273;g3c6cfd9f014_0_29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c6cfd9f014_2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c6cfd9f014_2_10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g3c6cfd9f014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1" name="Google Shape;281;g3c6cfd9f014_0_302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c6cfd9f014_0_3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8" name="Google Shape;288;g3c6cfd9f014_0_3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3c6cfd9f014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3c6cfd9f014_0_3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g3c6cfd9f014_0_3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2" name="Google Shape;302;g3c6cfd9f014_0_33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3c6cfd9f014_0_3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g3c6cfd9f014_0_3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c6cfd9f014_0_3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2" name="Google Shape;312;g3c6cfd9f014_0_34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3c6cfd9f014_0_3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g3c6cfd9f014_0_35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3c6cfd9f014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6" name="Google Shape;326;g3c6cfd9f014_0_37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c6cfd9f014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g3c6cfd9f014_0_37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3c6cfd9f014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g3c6cfd9f014_0_38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c6cfd9f014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c6cfd9f014_0_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g3c6cfd9f014_0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6" name="Google Shape;346;g3c6cfd9f014_0_395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c6cfd9f014_0_4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4" name="Google Shape;354;g3c6cfd9f014_0_40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3c6cfd9f014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3c6cfd9f014_0_4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g3c6cfd9f014_0_4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8" name="Google Shape;368;g3c6cfd9f014_0_4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g3c6cfd9f014_0_4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g3c6cfd9f014_0_444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c6cfd9f014_0_4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3c6cfd9f014_0_44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3c6cfd9f014_0_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7" name="Google Shape;387;g3c6cfd9f014_0_45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3c6cfd9f014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g3c6cfd9f014_0_1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c6cfd9f014_2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3c6cfd9f014_2_2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c6cfd9f014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3c6cfd9f014_0_107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c6cfd9f014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g3c6cfd9f014_0_118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c6cfd9f014_0_1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g3c6cfd9f014_0_129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3c6cfd9f014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7" name="Google Shape;187;g3c6cfd9f014_0_146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514350" y="1597819"/>
            <a:ext cx="58293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1028700" y="2914650"/>
            <a:ext cx="48006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1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342900" y="1200150"/>
            <a:ext cx="61722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541735" y="3305175"/>
            <a:ext cx="58293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alibri"/>
              <a:buNone/>
              <a:defRPr b="1" sz="3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541735" y="2180035"/>
            <a:ext cx="58293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rgbClr val="888888"/>
              </a:buClr>
              <a:buSzPts val="1100"/>
              <a:buNone/>
              <a:defRPr sz="11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342900" y="1200150"/>
            <a:ext cx="302895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3486150" y="1200150"/>
            <a:ext cx="302895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1pPr>
            <a:lvl2pPr indent="-3429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2pPr>
            <a:lvl3pPr indent="-32385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 sz="1400"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 sz="1400"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342900" y="1151335"/>
            <a:ext cx="3030141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342900" y="1631156"/>
            <a:ext cx="3030141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3483769" y="1151335"/>
            <a:ext cx="3031331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3483769" y="1631156"/>
            <a:ext cx="3031331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42900" lvl="0" marL="457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1pPr>
            <a:lvl2pPr indent="-32385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 sz="1400"/>
            </a:lvl3pPr>
            <a:lvl4pPr indent="-304800" lvl="3" marL="1828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–"/>
              <a:defRPr sz="1200"/>
            </a:lvl4pPr>
            <a:lvl5pPr indent="-304800" lvl="4" marL="22860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»"/>
              <a:defRPr sz="1200"/>
            </a:lvl5pPr>
            <a:lvl6pPr indent="-304800" lvl="5" marL="2743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6pPr>
            <a:lvl7pPr indent="-304800" lvl="6" marL="3200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7pPr>
            <a:lvl8pPr indent="-304800" lvl="7" marL="3657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8pPr>
            <a:lvl9pPr indent="-304800" lvl="8" marL="41148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200"/>
              <a:buChar char="•"/>
              <a:defRPr sz="1200"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342900" y="204788"/>
            <a:ext cx="2256235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2681287" y="204788"/>
            <a:ext cx="3833813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–"/>
              <a:defRPr sz="2100"/>
            </a:lvl2pPr>
            <a:lvl3pPr indent="-3429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  <a:defRPr sz="1500"/>
            </a:lvl4pPr>
            <a:lvl5pPr indent="-32385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»"/>
              <a:defRPr sz="1500"/>
            </a:lvl5pPr>
            <a:lvl6pPr indent="-32385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342900" y="1076325"/>
            <a:ext cx="2256235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1344216" y="3600450"/>
            <a:ext cx="41148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  <a:defRPr b="1" sz="1500"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1344216" y="459581"/>
            <a:ext cx="41148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344216" y="4025503"/>
            <a:ext cx="41148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1pPr>
            <a:lvl2pPr indent="-228600" lvl="1" marL="9144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3pPr>
            <a:lvl4pPr indent="-228600" lvl="3" marL="1828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4pPr>
            <a:lvl5pPr indent="-228600" lvl="4" marL="22860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5pPr>
            <a:lvl6pPr indent="-228600" lvl="5" marL="27432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6pPr>
            <a:lvl7pPr indent="-228600" lvl="6" marL="32004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7pPr>
            <a:lvl8pPr indent="-228600" lvl="7" marL="36576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8pPr>
            <a:lvl9pPr indent="-228600" lvl="8" marL="4114800" algn="l">
              <a:spcBef>
                <a:spcPts val="100"/>
              </a:spcBef>
              <a:spcAft>
                <a:spcPts val="0"/>
              </a:spcAft>
              <a:buClr>
                <a:schemeClr val="dk1"/>
              </a:buClr>
              <a:buSzPts val="700"/>
              <a:buNone/>
              <a:defRPr sz="7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1731764" y="-188714"/>
            <a:ext cx="3394472" cy="6172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3549253" y="1628775"/>
            <a:ext cx="4388644" cy="15430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406003" y="142875"/>
            <a:ext cx="4388644" cy="45148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2pPr>
            <a:lvl3pPr indent="-317500" lvl="2" marL="1371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–"/>
              <a:defRPr/>
            </a:lvl4pPr>
            <a:lvl5pPr indent="-317500" lvl="4" marL="22860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»"/>
              <a:defRPr/>
            </a:lvl5pPr>
            <a:lvl6pPr indent="-317500" lvl="5" marL="27432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42900" y="205978"/>
            <a:ext cx="61722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42900" y="1200150"/>
            <a:ext cx="61722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marR="0" rtl="0" algn="l"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61950" lvl="1" marL="914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42900" lvl="2" marL="1371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23850" lvl="3" marL="1828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23850" lvl="4" marL="22860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23850" lvl="5" marL="27432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23850" lvl="6" marL="32004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23850" lvl="7" marL="36576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23850" lvl="8" marL="4114800" marR="0" rtl="0" algn="l"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342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2343150" y="4767263"/>
            <a:ext cx="21717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4914900" y="4767263"/>
            <a:ext cx="16002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4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6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29" name="Google Shape;129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25"/>
          <p:cNvSpPr txBox="1"/>
          <p:nvPr/>
        </p:nvSpPr>
        <p:spPr>
          <a:xfrm>
            <a:off x="571500" y="1940538"/>
            <a:ext cx="84012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4100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JDBC</a:t>
            </a:r>
            <a:endParaRPr sz="1100"/>
          </a:p>
        </p:txBody>
      </p:sp>
      <p:sp>
        <p:nvSpPr>
          <p:cNvPr id="131" name="Google Shape;131;p25"/>
          <p:cNvSpPr txBox="1"/>
          <p:nvPr/>
        </p:nvSpPr>
        <p:spPr>
          <a:xfrm>
            <a:off x="571500" y="2937822"/>
            <a:ext cx="80010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Java Database Connectivity</a:t>
            </a:r>
            <a:endParaRPr sz="11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34"/>
          <p:cNvSpPr txBox="1"/>
          <p:nvPr/>
        </p:nvSpPr>
        <p:spPr>
          <a:xfrm>
            <a:off x="571500" y="15753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連接資料庫的基本語法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96" name="Google Shape;196;p34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Step1. 取得資料庫連線</a:t>
            </a:r>
            <a:endParaRPr sz="1100"/>
          </a:p>
        </p:txBody>
      </p:sp>
      <p:sp>
        <p:nvSpPr>
          <p:cNvPr id="197" name="Google Shape;197;p34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p34"/>
          <p:cNvSpPr txBox="1"/>
          <p:nvPr/>
        </p:nvSpPr>
        <p:spPr>
          <a:xfrm>
            <a:off x="571500" y="29723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url 的格式如下（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以 Oracle、MySQL 資料庫為例）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99" name="Google Shape;199;p34"/>
          <p:cNvSpPr txBox="1"/>
          <p:nvPr/>
        </p:nvSpPr>
        <p:spPr>
          <a:xfrm>
            <a:off x="571500" y="1874838"/>
            <a:ext cx="6718200" cy="369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Connection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DriverManager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getConnection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url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username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password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0" name="Google Shape;200;p34"/>
          <p:cNvSpPr txBox="1"/>
          <p:nvPr/>
        </p:nvSpPr>
        <p:spPr>
          <a:xfrm>
            <a:off x="571500" y="3284100"/>
            <a:ext cx="5918100" cy="384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url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"jdbc:oracle:thin:@localhost:1521:ORCL"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1" name="Google Shape;201;p34"/>
          <p:cNvSpPr txBox="1"/>
          <p:nvPr/>
        </p:nvSpPr>
        <p:spPr>
          <a:xfrm>
            <a:off x="571500" y="3796000"/>
            <a:ext cx="5918100" cy="384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url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"jdbc:mysql://localhost:3306/mydatabase"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5"/>
          <p:cNvSpPr txBox="1"/>
          <p:nvPr/>
        </p:nvSpPr>
        <p:spPr>
          <a:xfrm>
            <a:off x="571500" y="1575300"/>
            <a:ext cx="82137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JDBC 提供了三種不同的介面來處理 SQL 指令：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Statement 是最基礎的 SQL 指令處理物件，它的使用方式是直接將完整的 SQL 字串傳入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PreparedStatement 繼承自 Statement，但它提供了更好的效能和安全性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CallableStatement 用於呼叫資料庫中預先定義好的 Stored Procedure（預儲程序）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07" name="Google Shape;207;p35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Step2. 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寫入 SQL 指令</a:t>
            </a:r>
            <a:endParaRPr sz="1100"/>
          </a:p>
        </p:txBody>
      </p:sp>
      <p:sp>
        <p:nvSpPr>
          <p:cNvPr id="208" name="Google Shape;208;p35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6"/>
          <p:cNvSpPr txBox="1"/>
          <p:nvPr/>
        </p:nvSpPr>
        <p:spPr>
          <a:xfrm>
            <a:off x="571500" y="15753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Statement 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是最基礎的 SQL 指令處理物件，它的使用方式是</a:t>
            </a:r>
            <a:r>
              <a:rPr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直接將完整的 SQL 字串傳入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。建立方式如下：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14" name="Google Shape;214;p36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2-1. 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Statement：最基礎但不建議使用</a:t>
            </a:r>
            <a:endParaRPr sz="1100"/>
          </a:p>
        </p:txBody>
      </p:sp>
      <p:sp>
        <p:nvSpPr>
          <p:cNvPr id="215" name="Google Shape;215;p36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36"/>
          <p:cNvSpPr txBox="1"/>
          <p:nvPr/>
        </p:nvSpPr>
        <p:spPr>
          <a:xfrm>
            <a:off x="571500" y="1905000"/>
            <a:ext cx="8064600" cy="7389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createStatement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"SELECT * FROM MEMBER WHERE ID = '"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"' AND PWD = '"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"'"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ResultSet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executeQuery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17" name="Google Shape;217;p36"/>
          <p:cNvSpPr txBox="1"/>
          <p:nvPr/>
        </p:nvSpPr>
        <p:spPr>
          <a:xfrm>
            <a:off x="571500" y="2788800"/>
            <a:ext cx="82137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但這種寫法有兩個嚴重的問題：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每次執行都要重新組合字串，效能較差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完全無法防止 SQL Injection 攻擊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18" name="Google Shape;218;p36"/>
          <p:cNvSpPr txBox="1"/>
          <p:nvPr/>
        </p:nvSpPr>
        <p:spPr>
          <a:xfrm>
            <a:off x="571500" y="3709500"/>
            <a:ext cx="8064600" cy="13578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"admin"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"123456"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"SELECT * FROM MEMBER WHERE ID = '"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"' AND PWD = '"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"'"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結果：SELECT * FROM MEMBER WHERE ID = 'admin' AND PWD = '123456'</a:t>
            </a:r>
            <a:endParaRPr sz="1200">
              <a:solidFill>
                <a:srgbClr val="00805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pwd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"' OR '1'='1"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marR="152400" rtl="0" algn="l">
              <a:lnSpc>
                <a:spcPct val="14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結果：SELECT * FROM MEMBER WHERE ID = 'admin' AND PWD = '' OR '1'='1'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7"/>
          <p:cNvSpPr txBox="1"/>
          <p:nvPr/>
        </p:nvSpPr>
        <p:spPr>
          <a:xfrm>
            <a:off x="571500" y="1575300"/>
            <a:ext cx="82137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PreparedStatement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的核心概念是</a:t>
            </a:r>
            <a:r>
              <a:rPr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使用參數化查詢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，也就是先定義 SQL 的結構，把會變動的部分用問號（?）代替，之後再把實際的值填入。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24" name="Google Shape;224;p37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2-2. 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PreparedStatement：最常用且安全的選擇</a:t>
            </a:r>
            <a:endParaRPr sz="1100"/>
          </a:p>
        </p:txBody>
      </p:sp>
      <p:sp>
        <p:nvSpPr>
          <p:cNvPr id="225" name="Google Shape;225;p37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p37"/>
          <p:cNvSpPr txBox="1"/>
          <p:nvPr/>
        </p:nvSpPr>
        <p:spPr>
          <a:xfrm>
            <a:off x="571500" y="2164050"/>
            <a:ext cx="8064600" cy="516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"SELECT * FROM MEMBER WHERE ID = ? AND PWD = ?"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PreparedStatement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7" name="Google Shape;227;p37"/>
          <p:cNvSpPr txBox="1"/>
          <p:nvPr/>
        </p:nvSpPr>
        <p:spPr>
          <a:xfrm>
            <a:off x="571500" y="27888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使用 setter 方法來設定參數值，參數的索引從 1 開始計算：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28" name="Google Shape;228;p37"/>
          <p:cNvSpPr txBox="1"/>
          <p:nvPr/>
        </p:nvSpPr>
        <p:spPr>
          <a:xfrm>
            <a:off x="571500" y="3082050"/>
            <a:ext cx="8064600" cy="516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"admin"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    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設定第一個問號的值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"123456"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   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設定第二個問號的值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29" name="Google Shape;229;p37"/>
          <p:cNvSpPr txBox="1"/>
          <p:nvPr/>
        </p:nvSpPr>
        <p:spPr>
          <a:xfrm>
            <a:off x="571500" y="37068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即使使用者輸入</a:t>
            </a:r>
            <a: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 ' OR '1'='1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，系統也只會把它當成一個普通的字串來比對，不會把它解析成 SQL 語法的一部分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38"/>
          <p:cNvSpPr txBox="1"/>
          <p:nvPr/>
        </p:nvSpPr>
        <p:spPr>
          <a:xfrm>
            <a:off x="571500" y="1575300"/>
            <a:ext cx="82137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CallableStatement </a:t>
            </a: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用於呼叫資料庫中預先定義好的 Stored Procedure（預儲程序）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預儲程序是一段儲存在資料庫中的 SQL 程式碼，就像是資料庫內建的函式一樣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35" name="Google Shape;235;p38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2-3. 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CallableStatement：用於呼叫預儲程序</a:t>
            </a:r>
            <a:endParaRPr sz="1100"/>
          </a:p>
        </p:txBody>
      </p:sp>
      <p:sp>
        <p:nvSpPr>
          <p:cNvPr id="236" name="Google Shape;236;p38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7" name="Google Shape;237;p38"/>
          <p:cNvSpPr txBox="1"/>
          <p:nvPr/>
        </p:nvSpPr>
        <p:spPr>
          <a:xfrm>
            <a:off x="571500" y="2164050"/>
            <a:ext cx="8064600" cy="7062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"{call GetMemberInfo(?)}"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CallableStatement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prepareCall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setInt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memberId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38" name="Google Shape;238;p38"/>
          <p:cNvSpPr txBox="1"/>
          <p:nvPr/>
        </p:nvSpPr>
        <p:spPr>
          <a:xfrm>
            <a:off x="571500" y="2978700"/>
            <a:ext cx="83922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優缺點？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優點：執行效率高，因為它已經在資料庫中預先編譯好了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缺點：彈性較差，如果需要修改邏輯，必須到資料庫中修改預儲程序的定義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我們傾向於</a:t>
            </a:r>
            <a:r>
              <a:rPr b="1" lang="zh-TW" sz="1200" u="sng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把商業邏輯寫在應用程式層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，而不是資料庫層，所以 CallableStatement 的使用頻率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遠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低於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P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reparedStatement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9"/>
          <p:cNvSpPr txBox="1"/>
          <p:nvPr/>
        </p:nvSpPr>
        <p:spPr>
          <a:xfrm>
            <a:off x="571500" y="1575300"/>
            <a:ext cx="82137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根據 SQL 指令的類型不同，我們使用不同的執行方法：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executeQuery：用於查詢資料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executeUpdate：用於更新資料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44" name="Google Shape;244;p39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Step3. 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執行 SQL 指令</a:t>
            </a:r>
            <a:endParaRPr sz="1100"/>
          </a:p>
        </p:txBody>
      </p:sp>
      <p:sp>
        <p:nvSpPr>
          <p:cNvPr id="245" name="Google Shape;245;p39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0"/>
          <p:cNvSpPr txBox="1"/>
          <p:nvPr/>
        </p:nvSpPr>
        <p:spPr>
          <a:xfrm>
            <a:off x="571500" y="1575300"/>
            <a:ext cx="82137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executeQuery 方法用於執行 SELECT 查詢語句（DQL，Data Query Language）</a:t>
            </a:r>
            <a:b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回傳一個 ResultSet 物件，這個物件包含了查詢結果的所有資料列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51" name="Google Shape;251;p40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3-1. executeQuery：用於查詢資料</a:t>
            </a:r>
            <a:endParaRPr sz="1100"/>
          </a:p>
        </p:txBody>
      </p:sp>
      <p:sp>
        <p:nvSpPr>
          <p:cNvPr id="252" name="Google Shape;252;p40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3" name="Google Shape;253;p40"/>
          <p:cNvSpPr txBox="1"/>
          <p:nvPr/>
        </p:nvSpPr>
        <p:spPr>
          <a:xfrm>
            <a:off x="571500" y="2123400"/>
            <a:ext cx="5473800" cy="8967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"SELECT * FROM CARS WHERE MANUFACTURER = ?"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PreparedStatement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"Toyota"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ResultSet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executeQuery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54" name="Google Shape;254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5300" y="3151400"/>
            <a:ext cx="2807290" cy="17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p41"/>
          <p:cNvSpPr txBox="1"/>
          <p:nvPr/>
        </p:nvSpPr>
        <p:spPr>
          <a:xfrm>
            <a:off x="571500" y="1575300"/>
            <a:ext cx="82137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executeUpdate 方法用於執行資料修改語句，包括 INSERT、UPDATE、DELETE（統稱為 DML，Data Manipulation Language），以及 CREATE、ALTER、DROP 等資料定義語句（DDL，Data Definition Language）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它會回傳一個整數，代表受影響的資料列數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60" name="Google Shape;260;p41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3-2. executeUpdate：用於更新資料</a:t>
            </a:r>
            <a:endParaRPr sz="1100"/>
          </a:p>
        </p:txBody>
      </p:sp>
      <p:sp>
        <p:nvSpPr>
          <p:cNvPr id="261" name="Google Shape;261;p41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2" name="Google Shape;262;p41"/>
          <p:cNvSpPr txBox="1"/>
          <p:nvPr/>
        </p:nvSpPr>
        <p:spPr>
          <a:xfrm>
            <a:off x="571500" y="2452700"/>
            <a:ext cx="7836000" cy="21954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"INSERT INTO CARS (MANUFACTURER, TYPE, PRICE) VALUES (?, ?, ?)"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"UPDATE CARS SET PRICE = ? WHERE TYPE = ?"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"DELETE FROM CARS WHERE TYPE = ?"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PreparedStatement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(...);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setDouble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(...);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rowsInserted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executeUpdate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();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回傳插入的筆數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rowsUpdated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executeUpdate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();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回傳更新的筆數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rowsDeleted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executeUpdate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();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回傳刪除的筆數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42"/>
          <p:cNvSpPr txBox="1"/>
          <p:nvPr/>
        </p:nvSpPr>
        <p:spPr>
          <a:xfrm>
            <a:off x="571500" y="1575300"/>
            <a:ext cx="8213700" cy="775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ResultSet 內部有一個游標（cursor），初始位置在第一筆資料之前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使用 next() 方法來移動游標：檢查是否還有下一筆資料，以及移動到下一筆資料（類似 next()）</a:t>
            </a:r>
            <a:b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如果還有資料，next() 回傳 true；如果沒有了，回傳 false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68" name="Google Shape;268;p42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3-3. 處理查詢結果：使用 ResultSet</a:t>
            </a:r>
            <a:endParaRPr sz="1100"/>
          </a:p>
        </p:txBody>
      </p:sp>
      <p:sp>
        <p:nvSpPr>
          <p:cNvPr id="269" name="Google Shape;269;p42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0" name="Google Shape;270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3263" y="2478100"/>
            <a:ext cx="4317463" cy="2487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43"/>
          <p:cNvSpPr txBox="1"/>
          <p:nvPr/>
        </p:nvSpPr>
        <p:spPr>
          <a:xfrm>
            <a:off x="571500" y="15753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從 ResultSet 取得資料的方式有兩種，一種是用欄位名稱，另一種是用欄位的索引位置（從 1 開始）：</a:t>
            </a:r>
            <a:endParaRPr sz="1200">
              <a:solidFill>
                <a:schemeClr val="dk1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76" name="Google Shape;276;p43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3-3. 處理查詢結果：使用 ResultSet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（續）</a:t>
            </a:r>
            <a:endParaRPr sz="1100"/>
          </a:p>
        </p:txBody>
      </p:sp>
      <p:sp>
        <p:nvSpPr>
          <p:cNvPr id="277" name="Google Shape;277;p43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p43"/>
          <p:cNvSpPr txBox="1"/>
          <p:nvPr/>
        </p:nvSpPr>
        <p:spPr>
          <a:xfrm>
            <a:off x="571500" y="1932900"/>
            <a:ext cx="7162800" cy="25248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2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使用欄位名稱取值（推薦）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"MANUFACTURER"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"TYPE"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price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getDouble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"PRICE"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或使用索引位置取值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double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price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getDouble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System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out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println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 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 $"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price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/>
        </p:nvSpPr>
        <p:spPr>
          <a:xfrm>
            <a:off x="571500" y="1575300"/>
            <a:ext cx="82137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JDBC（Java Database Connectivity）是 Java 用於</a:t>
            </a:r>
            <a:r>
              <a:rPr b="1"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連接和操作資料庫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的標準 API，</a:t>
            </a:r>
            <a:b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負責將 Java 程式和各種不同的資料庫（如 Oracle、MySQL、PostgreSQL）串接起來。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這個標準 API 主要分為兩個部分：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第一部分是</a:t>
            </a:r>
            <a:r>
              <a:rPr b="1"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應用程式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開發者介面（Application Developer Interface）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java.sql 和 javax.sql 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第二部分是</a:t>
            </a:r>
            <a:r>
              <a:rPr b="1"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驅動程式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開發者介面（Driver Developer Interface）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各家資料庫廠商實作標準API中的介面，稱為驅動程式（Driver）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37" name="Google Shape;137;p26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什麼是 JDBC？</a:t>
            </a:r>
            <a:endParaRPr sz="1100"/>
          </a:p>
        </p:txBody>
      </p:sp>
      <p:sp>
        <p:nvSpPr>
          <p:cNvPr id="138" name="Google Shape;138;p26"/>
          <p:cNvSpPr/>
          <p:nvPr/>
        </p:nvSpPr>
        <p:spPr>
          <a:xfrm>
            <a:off x="571500" y="689483"/>
            <a:ext cx="85725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39" name="Google Shape;13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0475" y="3023900"/>
            <a:ext cx="3743326" cy="1992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4"/>
          <p:cNvSpPr txBox="1"/>
          <p:nvPr/>
        </p:nvSpPr>
        <p:spPr>
          <a:xfrm>
            <a:off x="571500" y="1575300"/>
            <a:ext cx="8213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使用完資料庫連線後，一定要記得關閉資源，因為資料庫連線是有限的資源，如果不關閉，會導致連線耗盡，其他程式就無法連接資料庫了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語法：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Try-with-resources：現代且推薦的寫法（</a:t>
            </a:r>
            <a:r>
              <a:rPr lang="zh-TW" sz="12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rPr>
              <a:t>自動關閉實作了 AutoCloseable 介面的資源）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Try-catch-finally：傳統的寫法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284" name="Google Shape;284;p44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Step4. 資源關閉</a:t>
            </a:r>
            <a:endParaRPr sz="1100"/>
          </a:p>
        </p:txBody>
      </p:sp>
      <p:sp>
        <p:nvSpPr>
          <p:cNvPr id="285" name="Google Shape;285;p44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5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4-1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. Try-with-resources：現代且推薦的寫法</a:t>
            </a:r>
            <a:endParaRPr sz="1100"/>
          </a:p>
        </p:txBody>
      </p:sp>
      <p:sp>
        <p:nvSpPr>
          <p:cNvPr id="291" name="Google Shape;291;p45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2" name="Google Shape;292;p45"/>
          <p:cNvSpPr txBox="1"/>
          <p:nvPr/>
        </p:nvSpPr>
        <p:spPr>
          <a:xfrm>
            <a:off x="571500" y="1309350"/>
            <a:ext cx="8039100" cy="36438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在 try 的括號中宣告需要自動關閉的資源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2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Connection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DriverManager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getConnection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url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username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password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PreparedStatement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prepareStatement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"SELECT * FROM CARS WHERE MANUFACTURER = ?"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"Toyota"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zh-TW" sz="12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ResultSet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executeQuery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zh-TW" sz="12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"MANUFACTURER"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zh-TW" sz="12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"TYPE"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System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out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println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 - "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2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} </a:t>
            </a:r>
            <a:r>
              <a:rPr b="1" lang="zh-TW" sz="12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SQLException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2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printStackTrace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離開 try 區塊時,所有資源會自動按照建立的相反順序關閉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6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4-2. 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Try-catch-finally：傳統的寫法</a:t>
            </a:r>
            <a:endParaRPr sz="1100"/>
          </a:p>
        </p:txBody>
      </p:sp>
      <p:sp>
        <p:nvSpPr>
          <p:cNvPr id="298" name="Google Shape;298;p46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9" name="Google Shape;299;p46"/>
          <p:cNvSpPr txBox="1"/>
          <p:nvPr/>
        </p:nvSpPr>
        <p:spPr>
          <a:xfrm>
            <a:off x="571500" y="1309350"/>
            <a:ext cx="8039100" cy="35166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Connection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20109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PreparedStatement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20109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ResultSet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20109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DriverManager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getConnection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url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username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password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prepareStatement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0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"SELECT * FROM CARS WHERE MANUFACTURER = ?"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setString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000">
                <a:solidFill>
                  <a:srgbClr val="106040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lang="zh-TW" sz="10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"Toyota"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executeQuery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while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next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zh-TW" sz="10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0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"MANUFACTURER"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zh-TW" sz="1000">
                <a:solidFill>
                  <a:srgbClr val="008050"/>
                </a:solidFill>
                <a:latin typeface="Roboto Mono"/>
                <a:ea typeface="Roboto Mono"/>
                <a:cs typeface="Roboto Mono"/>
                <a:sym typeface="Roboto Mono"/>
              </a:rPr>
              <a:t>String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getString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0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"TYPE"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System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out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println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manufacturer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rPr>
              <a:t>" - "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type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}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SQLException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printStackTrace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}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finally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...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7"/>
          <p:cNvSpPr txBox="1"/>
          <p:nvPr/>
        </p:nvSpPr>
        <p:spPr>
          <a:xfrm>
            <a:off x="552450" y="813450"/>
            <a:ext cx="8039100" cy="39873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i="1" lang="zh-TW" sz="10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依序關閉資源：由小到大（rs -&gt; pstmt -&gt; conn）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i="1" lang="zh-TW" sz="10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// 每次關閉前都要先檢查是否為 null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!=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20109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rs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close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SQLException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printStackTrace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!=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20109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pstmt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close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SQLException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printStackTrace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try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zh-TW" sz="1000">
                <a:solidFill>
                  <a:srgbClr val="EE11FF"/>
                </a:solidFill>
                <a:latin typeface="Roboto Mono"/>
                <a:ea typeface="Roboto Mono"/>
                <a:cs typeface="Roboto Mono"/>
                <a:sym typeface="Roboto Mono"/>
              </a:rPr>
              <a:t>!=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201090"/>
                </a:solidFill>
                <a:latin typeface="Roboto Mono"/>
                <a:ea typeface="Roboto Mono"/>
                <a:cs typeface="Roboto Mono"/>
                <a:sym typeface="Roboto Mono"/>
              </a:rPr>
              <a:t>null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conn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close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 </a:t>
            </a:r>
            <a:r>
              <a:rPr b="1" lang="zh-TW" sz="1000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rPr>
              <a:t>catch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SQLException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) {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    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lang="zh-TW" sz="1000">
                <a:solidFill>
                  <a:srgbClr val="1AB1CD"/>
                </a:solidFill>
                <a:latin typeface="Roboto Mono"/>
                <a:ea typeface="Roboto Mono"/>
                <a:cs typeface="Roboto Mono"/>
                <a:sym typeface="Roboto Mono"/>
              </a:rPr>
              <a:t>printStackTrace</a:t>
            </a: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();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000">
                <a:latin typeface="Roboto Mono"/>
                <a:ea typeface="Roboto Mono"/>
                <a:cs typeface="Roboto Mono"/>
                <a:sym typeface="Roboto Mono"/>
              </a:rPr>
              <a:t>    }</a:t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48"/>
          <p:cNvSpPr txBox="1"/>
          <p:nvPr/>
        </p:nvSpPr>
        <p:spPr>
          <a:xfrm>
            <a:off x="371475" y="2079139"/>
            <a:ext cx="840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2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JDBC </a:t>
            </a:r>
            <a:r>
              <a:rPr b="1" lang="zh-TW" sz="32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練習</a:t>
            </a:r>
            <a:endParaRPr sz="110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3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49"/>
          <p:cNvSpPr txBox="1"/>
          <p:nvPr/>
        </p:nvSpPr>
        <p:spPr>
          <a:xfrm>
            <a:off x="571500" y="1575300"/>
            <a:ext cx="8213700" cy="193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建立一個類別 QueryByPK.java，完成以下任務。使用 PreparedStatement 從 STUDENT.CARS 資料表中查詢製造商為 Toyota、型號為 R8 的車款。資料表的欄位包括：製造商（MANUFACTURER）、型號（TYPE）、售價（PRICE）、底價（MIN_PRICE）。將查詢結果的所有欄位包裝成一個 Map 物件，然後使用 StringBuilder 將 Map 的值串接起來，最後依照以下格式印出：</a:t>
            </a:r>
            <a:endParaRPr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製造商：Toyota，型號：R8，售價：$200.0，底價：$100.0</a:t>
            </a:r>
            <a:endParaRPr>
              <a:solidFill>
                <a:srgbClr val="333333"/>
              </a:solidFill>
              <a:highlight>
                <a:srgbClr val="EFEFEF"/>
              </a:highlight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15" name="Google Shape;315;p49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練習一：QueryByPK.java</a:t>
            </a:r>
            <a:endParaRPr sz="1100"/>
          </a:p>
        </p:txBody>
      </p:sp>
      <p:sp>
        <p:nvSpPr>
          <p:cNvPr id="316" name="Google Shape;316;p49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p50"/>
          <p:cNvSpPr txBox="1"/>
          <p:nvPr/>
        </p:nvSpPr>
        <p:spPr>
          <a:xfrm>
            <a:off x="571500" y="1575300"/>
            <a:ext cx="8213700" cy="314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建立一個類別 QueryByManufacturer.java，完成以下任務。使用 PreparedStatement 從 STUDENT.CARS 資料表中查詢製造商為 Toyota 的所有車輛。將查詢出的所有欄位包裝成 List 結構，也就是一個列表，每個元素是一個 Map，代表一筆車輛資料。對於每一筆資料，使用 StringBuilder 串接資訊，並計算售價高於底價的金額，然後依照以下格式印出每一筆資料：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製造商：？？？，型號：？？？，售價：？？？，底價：？？？，售價高於底價：？？？</a:t>
            </a:r>
            <a:b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</a:br>
            <a:b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預期的輸出結果如下：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製造商：Toyota，型號：A1，售價：500，底價：350，售價高於底價：150</a:t>
            </a:r>
            <a:endParaRPr sz="1200">
              <a:solidFill>
                <a:srgbClr val="333333"/>
              </a:solidFill>
              <a:highlight>
                <a:srgbClr val="EFEFEF"/>
              </a:highlight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製造商：Toyota，型號：B3，售價：650，底價：500，售價高於底價：150</a:t>
            </a:r>
            <a:endParaRPr sz="1200">
              <a:solidFill>
                <a:srgbClr val="333333"/>
              </a:solidFill>
              <a:highlight>
                <a:srgbClr val="EFEFEF"/>
              </a:highlight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製造商：Toyota，型號：R8，售價：200，底價：100，售價高於底價：100</a:t>
            </a:r>
            <a:endParaRPr sz="1200">
              <a:solidFill>
                <a:srgbClr val="333333"/>
              </a:solidFill>
              <a:highlight>
                <a:srgbClr val="EFEFEF"/>
              </a:highlight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highlight>
                  <a:srgbClr val="EFEFEF"/>
                </a:highlight>
                <a:latin typeface="Noto Sans TC"/>
                <a:ea typeface="Noto Sans TC"/>
                <a:cs typeface="Noto Sans TC"/>
                <a:sym typeface="Noto Sans TC"/>
              </a:rPr>
              <a:t>製造商：Toyota，型號：R9，售價：1500，底價：1000，售價高於底價：500</a:t>
            </a:r>
            <a:endParaRPr sz="1200">
              <a:solidFill>
                <a:srgbClr val="333333"/>
              </a:solidFill>
              <a:highlight>
                <a:srgbClr val="EFEFEF"/>
              </a:highlight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highlight>
                <a:srgbClr val="EFEFEF"/>
              </a:highlight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22" name="Google Shape;322;p50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練習二：QueryByManufacturer.java</a:t>
            </a:r>
            <a:endParaRPr sz="1100"/>
          </a:p>
        </p:txBody>
      </p:sp>
      <p:sp>
        <p:nvSpPr>
          <p:cNvPr id="323" name="Google Shape;323;p50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51"/>
          <p:cNvSpPr/>
          <p:nvPr/>
        </p:nvSpPr>
        <p:spPr>
          <a:xfrm>
            <a:off x="4214813" y="1687711"/>
            <a:ext cx="714300" cy="357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9" name="Google Shape;329;p51"/>
          <p:cNvSpPr txBox="1"/>
          <p:nvPr/>
        </p:nvSpPr>
        <p:spPr>
          <a:xfrm>
            <a:off x="1984645" y="2159980"/>
            <a:ext cx="517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JNDI 簡介</a:t>
            </a:r>
            <a:endParaRPr sz="1100"/>
          </a:p>
        </p:txBody>
      </p:sp>
      <p:sp>
        <p:nvSpPr>
          <p:cNvPr id="330" name="Google Shape;330;p51"/>
          <p:cNvSpPr txBox="1"/>
          <p:nvPr/>
        </p:nvSpPr>
        <p:spPr>
          <a:xfrm>
            <a:off x="1373400" y="3067225"/>
            <a:ext cx="63972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Java Naming and Directory Interface</a:t>
            </a:r>
            <a:endParaRPr>
              <a:solidFill>
                <a:srgbClr val="666666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2"/>
          <p:cNvSpPr txBox="1"/>
          <p:nvPr/>
        </p:nvSpPr>
        <p:spPr>
          <a:xfrm>
            <a:off x="571500" y="1575300"/>
            <a:ext cx="82137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JNDI 是 Java 提供的一個 API，主要用於存取命名和目錄服務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在應用伺服器（如 Tomcat、WebLogic）中預先設定好資料庫連線的資訊，建立一個 DataSource 物件，並給它一個名稱。程式在需要連線時，只要透過這個名稱向 JNDI 請求連線即可，完全不需要知道實際的資料庫位址、帳號、密碼等資訊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核心概念：將連線資訊與程式碼分離，提高安全性和彈性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36" name="Google Shape;336;p52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JNDI 簡介</a:t>
            </a:r>
            <a:endParaRPr sz="1100"/>
          </a:p>
        </p:txBody>
      </p:sp>
      <p:sp>
        <p:nvSpPr>
          <p:cNvPr id="337" name="Google Shape;337;p52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53"/>
          <p:cNvSpPr/>
          <p:nvPr/>
        </p:nvSpPr>
        <p:spPr>
          <a:xfrm>
            <a:off x="4214813" y="1687711"/>
            <a:ext cx="714300" cy="357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3" name="Google Shape;343;p53"/>
          <p:cNvSpPr txBox="1"/>
          <p:nvPr/>
        </p:nvSpPr>
        <p:spPr>
          <a:xfrm>
            <a:off x="1309801" y="2118263"/>
            <a:ext cx="65244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資料庫交易（Transaction）</a:t>
            </a:r>
            <a:endParaRPr sz="11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/>
        </p:nvSpPr>
        <p:spPr>
          <a:xfrm>
            <a:off x="571500" y="1575300"/>
            <a:ext cx="8213700" cy="2844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JDBC 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是一套規範，所有要透過 Java 連結資料庫的操作都需要透過 JDBC 操作；可以簡易分為兩部分：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開發者使用的 API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各家資料庫廠商提供的 API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1" marL="9144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lphaL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理想上，我們希望能透過同一套套件操作所有資料庫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1" marL="9144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lphaL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實際上，各家資料庫都有不一樣的設計，所以當我們在使用 JDBC 時，就要</a:t>
            </a:r>
            <a:r>
              <a:rPr b="1" lang="zh-TW" sz="1200" u="sng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載入資料庫廠商提供的 </a:t>
            </a:r>
            <a:r>
              <a:rPr b="1" lang="zh-TW" sz="1200" u="sng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Driver</a:t>
            </a:r>
            <a:endParaRPr b="1" sz="1200" u="sng">
              <a:solidFill>
                <a:srgbClr val="FF0000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多型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的設計 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我們不必知道 Oracle、MySQL、PostgreSQL、MSSQL 等資料庫到底是怎麼實作這些 SQL 指令的，只要他們的 Driver 遵守 JDBC 的規範，我們在操作上就可以</a:t>
            </a:r>
            <a:r>
              <a:rPr b="1" lang="zh-TW" sz="1200" u="sng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用相同的寫法來操作不同的資料庫</a:t>
            </a:r>
            <a:endParaRPr b="1" sz="1200" u="sng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45" name="Google Shape;145;p27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觀念複習：多型的設計</a:t>
            </a:r>
            <a:endParaRPr sz="1100"/>
          </a:p>
        </p:txBody>
      </p:sp>
      <p:sp>
        <p:nvSpPr>
          <p:cNvPr id="146" name="Google Shape;146;p27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p54"/>
          <p:cNvSpPr txBox="1"/>
          <p:nvPr/>
        </p:nvSpPr>
        <p:spPr>
          <a:xfrm>
            <a:off x="571500" y="1575300"/>
            <a:ext cx="8213700" cy="16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交易（Transaction）是一組資料庫操作的集合，這些操作被視為一個不可分割的單位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舉例：從你的銀行帳戶匯款 5000 元給朋友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1" marL="9144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○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第一步是從你的帳戶扣除 5000 元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1" marL="9144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○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第二步是在朋友的帳戶增加 5000 元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9144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這兩個步驟必須被視為一個交易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如果任何一個步驟出問題，所有已經執行的步驟都會被撤銷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49" name="Google Shape;349;p54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什麼是交易？</a:t>
            </a:r>
            <a:endParaRPr sz="1100"/>
          </a:p>
        </p:txBody>
      </p:sp>
      <p:sp>
        <p:nvSpPr>
          <p:cNvPr id="350" name="Google Shape;350;p54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1" name="Google Shape;351;p54"/>
          <p:cNvSpPr txBox="1"/>
          <p:nvPr/>
        </p:nvSpPr>
        <p:spPr>
          <a:xfrm>
            <a:off x="2171700" y="3738525"/>
            <a:ext cx="4800600" cy="369300"/>
          </a:xfrm>
          <a:prstGeom prst="rect">
            <a:avLst/>
          </a:prstGeom>
          <a:solidFill>
            <a:srgbClr val="00624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lt1"/>
                </a:solidFill>
                <a:latin typeface="Noto Sans TC"/>
                <a:ea typeface="Noto Sans TC"/>
                <a:cs typeface="Noto Sans TC"/>
                <a:sym typeface="Noto Sans TC"/>
              </a:rPr>
              <a:t>只有當所有步驟都成功執行後，這些改變才會真正被儲存到資料庫中</a:t>
            </a:r>
            <a:endParaRPr sz="1200"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5"/>
          <p:cNvSpPr txBox="1"/>
          <p:nvPr/>
        </p:nvSpPr>
        <p:spPr>
          <a:xfrm>
            <a:off x="571500" y="1575300"/>
            <a:ext cx="82137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原子性（Atomicity）：一個交易中的所有操作要嘛全部完成，要嘛全部不完成，不會有中間狀態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一致性（Consistency）：所有的資料都符合預先定義的規則和約束條件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隔離性（Isolation）：確保每個交易在執行過程中，不會受到其他交易的干擾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持久性（Durability）：確保一旦交易被確認完成（提交），這些改變就會永久保存在資料庫中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57" name="Google Shape;357;p55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交易的四大特性：ACID</a:t>
            </a:r>
            <a:endParaRPr sz="1100"/>
          </a:p>
        </p:txBody>
      </p:sp>
      <p:sp>
        <p:nvSpPr>
          <p:cNvPr id="358" name="Google Shape;358;p55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6"/>
          <p:cNvSpPr txBox="1"/>
          <p:nvPr/>
        </p:nvSpPr>
        <p:spPr>
          <a:xfrm>
            <a:off x="571500" y="1575300"/>
            <a:ext cx="7937400" cy="13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使用 Connection 物件的三個方法：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setAutoCommit(false)：關閉自動提交模式，讓我們可以手動控制何時提交交易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commit()：當所有操作都成功執行後，呼叫這個方法來提交交易，讓所有的改變真正寫入資料庫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rollback()：如果在執行過程中發生任何錯誤，呼叫這個方法來回滾交易，撤銷所有已經執行的操作，讓資料庫回到交易開始前的狀態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64" name="Google Shape;364;p56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JDBC 中的交易控制</a:t>
            </a:r>
            <a:endParaRPr sz="1100"/>
          </a:p>
        </p:txBody>
      </p:sp>
      <p:sp>
        <p:nvSpPr>
          <p:cNvPr id="365" name="Google Shape;365;p56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69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p57"/>
          <p:cNvSpPr txBox="1"/>
          <p:nvPr/>
        </p:nvSpPr>
        <p:spPr>
          <a:xfrm>
            <a:off x="571500" y="1575300"/>
            <a:ext cx="7937400" cy="22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建立資料庫連線</a:t>
            </a:r>
            <a:b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關閉自動提交，開始手動控制交易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交易（分為兩步驟）：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9144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第一步：從 A 帳戶扣款 5000 元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9144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第二步：在 B 帳戶增加 5000 元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若所有操作都成功，一次性提交所有變更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恢復自動提交模式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AutoNum type="arabicPeriod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關閉連線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71" name="Google Shape;371;p57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匯款範例</a:t>
            </a:r>
            <a:endParaRPr sz="1100"/>
          </a:p>
        </p:txBody>
      </p:sp>
      <p:sp>
        <p:nvSpPr>
          <p:cNvPr id="372" name="Google Shape;372;p57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58"/>
          <p:cNvSpPr txBox="1"/>
          <p:nvPr/>
        </p:nvSpPr>
        <p:spPr>
          <a:xfrm>
            <a:off x="371475" y="2079139"/>
            <a:ext cx="840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2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交易</a:t>
            </a:r>
            <a:r>
              <a:rPr b="1" lang="zh-TW" sz="32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 練習</a:t>
            </a:r>
            <a:endParaRPr sz="1100"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59"/>
          <p:cNvSpPr txBox="1"/>
          <p:nvPr/>
        </p:nvSpPr>
        <p:spPr>
          <a:xfrm>
            <a:off x="571500" y="1575300"/>
            <a:ext cx="8213700" cy="2253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建立一個類別 TransferMoney.java，實作帳戶間的轉帳功能。完成以下需求：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從帳戶 A20021017（朴珍）轉帳 3000 元到帳戶 B20030225（吳海嫄）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使用交易控制，確保轉帳的原子性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轉帳前先檢查來源帳戶餘額是否足夠，如果不足則拋出例外並回滾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轉帳前檢查來源帳戶和目標帳戶的狀態是否都是 'ACTIVE'，如果不是則拋出例外並回滾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轉帳成功後更新兩個帳戶的 LAST_UPDATED 欄位為當前時間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印出轉帳結果：成功則顯示兩個帳戶轉帳後的餘額，失敗則顯示失敗原因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83" name="Google Shape;383;p59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練習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一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：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基本轉帳交易</a:t>
            </a:r>
            <a:endParaRPr sz="1100"/>
          </a:p>
        </p:txBody>
      </p:sp>
      <p:sp>
        <p:nvSpPr>
          <p:cNvPr id="384" name="Google Shape;384;p59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60"/>
          <p:cNvSpPr txBox="1"/>
          <p:nvPr/>
        </p:nvSpPr>
        <p:spPr>
          <a:xfrm>
            <a:off x="571500" y="1575300"/>
            <a:ext cx="8213700" cy="3435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建立一個類別 BatchTransfer.java，實作批次轉帳功能。完成以下需求：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帳戶 C20040126（薛侖娥）要同時轉帳給多個人：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 2000 元給 A20021017（朴珍）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 3000 元給 B20030225（吳海嫄）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 1500 元給 D20041228（裴真率）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轉帳前檢查來源帳戶（C20040126）的總餘額是否足夠支付所有轉帳（2000 + 3000 + 1500 = 6500）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轉帳前檢查所有相關帳戶的狀態都是 'ACTIVE'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建立一個轉帳記錄列表，使用 List 或陣列儲存每筆轉帳的資訊（目標帳戶、金額）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所有轉帳完成後更新所有帳戶的 LAST_UPDATED 欄位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印出轉帳結果：成功則顯示每筆轉帳的明細和最終餘額，失敗則顯示失敗原因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390" name="Google Shape;390;p60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練習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二</a:t>
            </a: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：基本轉帳交易</a:t>
            </a:r>
            <a:endParaRPr sz="1100"/>
          </a:p>
        </p:txBody>
      </p:sp>
      <p:sp>
        <p:nvSpPr>
          <p:cNvPr id="391" name="Google Shape;391;p60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8"/>
          <p:cNvSpPr/>
          <p:nvPr/>
        </p:nvSpPr>
        <p:spPr>
          <a:xfrm>
            <a:off x="4214813" y="1687711"/>
            <a:ext cx="714300" cy="357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28"/>
          <p:cNvSpPr txBox="1"/>
          <p:nvPr/>
        </p:nvSpPr>
        <p:spPr>
          <a:xfrm>
            <a:off x="1984645" y="2159980"/>
            <a:ext cx="5174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6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JDBC 實作</a:t>
            </a:r>
            <a:endParaRPr sz="1100"/>
          </a:p>
        </p:txBody>
      </p:sp>
      <p:sp>
        <p:nvSpPr>
          <p:cNvPr id="153" name="Google Shape;153;p28"/>
          <p:cNvSpPr txBox="1"/>
          <p:nvPr/>
        </p:nvSpPr>
        <p:spPr>
          <a:xfrm>
            <a:off x="1373400" y="3067225"/>
            <a:ext cx="6397200" cy="560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載入 Driver</a:t>
            </a:r>
            <a:endParaRPr>
              <a:solidFill>
                <a:srgbClr val="666666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取得資料庫連線 → 寫入 SQL 指令</a:t>
            </a: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 → </a:t>
            </a: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執行 SQL 指令</a:t>
            </a: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 → </a:t>
            </a: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處理查詢結果</a:t>
            </a: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 → </a:t>
            </a:r>
            <a:r>
              <a:rPr lang="zh-TW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資源關閉</a:t>
            </a:r>
            <a:endParaRPr>
              <a:solidFill>
                <a:srgbClr val="666666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9"/>
          <p:cNvSpPr txBox="1"/>
          <p:nvPr/>
        </p:nvSpPr>
        <p:spPr>
          <a:xfrm>
            <a:off x="371475" y="2079139"/>
            <a:ext cx="840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2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從 JAR 到 Maven：現代化的依賴管理</a:t>
            </a:r>
            <a:endParaRPr sz="1100"/>
          </a:p>
        </p:txBody>
      </p:sp>
      <p:sp>
        <p:nvSpPr>
          <p:cNvPr id="159" name="Google Shape;159;p29"/>
          <p:cNvSpPr txBox="1"/>
          <p:nvPr/>
        </p:nvSpPr>
        <p:spPr>
          <a:xfrm>
            <a:off x="1357338" y="3408263"/>
            <a:ext cx="64293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5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在開始實作 JDBC 之前，我們需要先理解 Java 專案是如何管理外部程式碼的</a:t>
            </a:r>
            <a:endParaRPr sz="15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30"/>
          <p:cNvSpPr txBox="1"/>
          <p:nvPr/>
        </p:nvSpPr>
        <p:spPr>
          <a:xfrm>
            <a:off x="571500" y="1575300"/>
            <a:ext cx="82137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JAR 的全名是 </a:t>
            </a:r>
            <a:r>
              <a:rPr b="1"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Java Archive File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概念類似壓縮包（如：大家熟悉的 ZIP 或 RAR 檔案格式），但專門用來包裝 Java 程式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舉例：把日期處理工具類別，打包成 DateUtils.jar，之後在任何需要處理日期的專案中都可以直接引入這個 JAR 檔來使用，而不需要重新寫一次相同的程式碼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65" name="Google Shape;165;p30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什麼是 JAR？</a:t>
            </a:r>
            <a:endParaRPr sz="1100"/>
          </a:p>
        </p:txBody>
      </p:sp>
      <p:sp>
        <p:nvSpPr>
          <p:cNvPr id="166" name="Google Shape;166;p30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7" name="Google Shape;1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9900" y="2811700"/>
            <a:ext cx="4384199" cy="219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31"/>
          <p:cNvSpPr txBox="1"/>
          <p:nvPr/>
        </p:nvSpPr>
        <p:spPr>
          <a:xfrm>
            <a:off x="571500" y="1575300"/>
            <a:ext cx="8213700" cy="1071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如果每次都要手動下載 JAR 檔、放到專案中、管理版本更新，將會造成開發時很大的負擔。更糟的是，很多 JAR 檔本身還會依賴其他 JAR 檔，形成一個複雜的依賴關係網。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  <a:p>
            <a:pPr indent="-304800" lvl="0" marL="45720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Noto Sans TC"/>
              <a:buChar char="●"/>
            </a:pPr>
            <a:r>
              <a:rPr b="1" lang="zh-TW" sz="1200">
                <a:solidFill>
                  <a:srgbClr val="FF0000"/>
                </a:solidFill>
                <a:latin typeface="Noto Sans TC"/>
                <a:ea typeface="Noto Sans TC"/>
                <a:cs typeface="Noto Sans TC"/>
                <a:sym typeface="Noto Sans TC"/>
              </a:rPr>
              <a:t>Maven 是一個專案管理工具</a:t>
            </a: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，它最重要的功能之一就是依賴管理：只需要在 pom.xml 檔案中宣告需要什麼套件，Maven 就會自動下載該套件以及它所依賴的所有其他套件。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73" name="Google Shape;173;p31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為什麼需要 Maven？</a:t>
            </a:r>
            <a:endParaRPr sz="1100"/>
          </a:p>
        </p:txBody>
      </p:sp>
      <p:sp>
        <p:nvSpPr>
          <p:cNvPr id="174" name="Google Shape;174;p31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5" name="Google Shape;1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95525" y="2824400"/>
            <a:ext cx="3365649" cy="219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2"/>
          <p:cNvSpPr txBox="1"/>
          <p:nvPr/>
        </p:nvSpPr>
        <p:spPr>
          <a:xfrm>
            <a:off x="571500" y="1575300"/>
            <a:ext cx="8213700" cy="1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以 Oracle 資料庫為例，在專案的 pom.xml 檔案中加入以下依賴：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  <p:sp>
        <p:nvSpPr>
          <p:cNvPr id="181" name="Google Shape;181;p32"/>
          <p:cNvSpPr txBox="1"/>
          <p:nvPr/>
        </p:nvSpPr>
        <p:spPr>
          <a:xfrm>
            <a:off x="750094" y="689483"/>
            <a:ext cx="82137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25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使用 Maven 引入 JDBC Driver</a:t>
            </a:r>
            <a:endParaRPr sz="1100"/>
          </a:p>
        </p:txBody>
      </p:sp>
      <p:sp>
        <p:nvSpPr>
          <p:cNvPr id="182" name="Google Shape;182;p32"/>
          <p:cNvSpPr/>
          <p:nvPr/>
        </p:nvSpPr>
        <p:spPr>
          <a:xfrm>
            <a:off x="571500" y="689483"/>
            <a:ext cx="85800" cy="4572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32"/>
          <p:cNvSpPr txBox="1"/>
          <p:nvPr/>
        </p:nvSpPr>
        <p:spPr>
          <a:xfrm>
            <a:off x="571500" y="2055375"/>
            <a:ext cx="5448300" cy="1653000"/>
          </a:xfrm>
          <a:prstGeom prst="rect">
            <a:avLst/>
          </a:prstGeom>
          <a:solidFill>
            <a:srgbClr val="FFF2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&lt;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dependencies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</a:t>
            </a:r>
            <a:r>
              <a:rPr i="1" lang="zh-TW" sz="1200">
                <a:solidFill>
                  <a:srgbClr val="A05000"/>
                </a:solidFill>
                <a:latin typeface="Roboto Mono"/>
                <a:ea typeface="Roboto Mono"/>
                <a:cs typeface="Roboto Mono"/>
                <a:sym typeface="Roboto Mono"/>
              </a:rPr>
              <a:t>&lt;!-- Oracle JDBC Driver --&gt;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&lt;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dependency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groupId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&gt;com.oracle.database.jdbc&lt;/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groupId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artifactId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&gt;ojdbc8&lt;/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artifactId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    &lt;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version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&gt;21.5.0.0&lt;/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version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    &lt;/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dependency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&lt;/</a:t>
            </a:r>
            <a:r>
              <a:rPr lang="zh-TW" sz="1200">
                <a:solidFill>
                  <a:srgbClr val="107000"/>
                </a:solidFill>
                <a:latin typeface="Roboto Mono"/>
                <a:ea typeface="Roboto Mono"/>
                <a:cs typeface="Roboto Mono"/>
                <a:sym typeface="Roboto Mono"/>
              </a:rPr>
              <a:t>dependencies</a:t>
            </a:r>
            <a:r>
              <a:rPr lang="zh-TW" sz="1200">
                <a:latin typeface="Roboto Mono"/>
                <a:ea typeface="Roboto Mono"/>
                <a:cs typeface="Roboto Mono"/>
                <a:sym typeface="Roboto Mono"/>
              </a:rPr>
              <a:t>&gt;</a:t>
            </a:r>
            <a:endParaRPr sz="12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4" name="Google Shape;184;p32"/>
          <p:cNvSpPr txBox="1"/>
          <p:nvPr/>
        </p:nvSpPr>
        <p:spPr>
          <a:xfrm>
            <a:off x="571500" y="4259250"/>
            <a:ext cx="8213700" cy="4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在 JDBC 4.0 之後，只要專案中有正確的 Driver（透過 Maven 引入），建立資料庫連線時，系統會自動載入需要的 Driver不需要再手動寫 Class.forName("oracle.jdbc.driver.OracleDriver") </a:t>
            </a:r>
            <a:endParaRPr sz="12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/>
        </p:nvSpPr>
        <p:spPr>
          <a:xfrm>
            <a:off x="371475" y="2079139"/>
            <a:ext cx="84012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 sz="32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JDBC 操作流程</a:t>
            </a:r>
            <a:endParaRPr sz="1100"/>
          </a:p>
        </p:txBody>
      </p:sp>
      <p:sp>
        <p:nvSpPr>
          <p:cNvPr id="190" name="Google Shape;190;p33"/>
          <p:cNvSpPr txBox="1"/>
          <p:nvPr/>
        </p:nvSpPr>
        <p:spPr>
          <a:xfrm>
            <a:off x="1357338" y="3408263"/>
            <a:ext cx="64293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zh-TW" sz="15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1. </a:t>
            </a:r>
            <a:r>
              <a:rPr lang="zh-TW" sz="15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取得連線   2.寫入 SQL 指令  3.執行 SQL 指令  4.釋放資源</a:t>
            </a:r>
            <a:endParaRPr sz="1500">
              <a:solidFill>
                <a:srgbClr val="333333"/>
              </a:solidFill>
              <a:latin typeface="Noto Sans TC"/>
              <a:ea typeface="Noto Sans TC"/>
              <a:cs typeface="Noto Sans TC"/>
              <a:sym typeface="Noto Sans TC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